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31F03-566C-4951-AF0B-733C400DB78F}" type="datetimeFigureOut">
              <a:rPr lang="en-GB" smtClean="0"/>
              <a:t>27/08/2019</a:t>
            </a:fld>
            <a:endParaRPr lang="en-GB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2FBF7-2E78-47A9-9A54-C1CE543879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127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2FBF7-2E78-47A9-9A54-C1CE543879E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49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4211" y="2891422"/>
            <a:ext cx="8001000" cy="1425389"/>
          </a:xfrm>
        </p:spPr>
        <p:txBody>
          <a:bodyPr>
            <a:normAutofit/>
          </a:bodyPr>
          <a:lstStyle/>
          <a:p>
            <a:r>
              <a:rPr lang="sk-SK" sz="3600" b="1" dirty="0" err="1">
                <a:solidFill>
                  <a:srgbClr val="FFFF00"/>
                </a:solidFill>
              </a:rPr>
              <a:t>English</a:t>
            </a:r>
            <a:r>
              <a:rPr lang="sk-SK" sz="3600" b="1" dirty="0">
                <a:solidFill>
                  <a:srgbClr val="FFFF00"/>
                </a:solidFill>
              </a:rPr>
              <a:t> &amp; </a:t>
            </a:r>
            <a:r>
              <a:rPr lang="sk-SK" sz="3600" b="1" dirty="0" err="1">
                <a:solidFill>
                  <a:srgbClr val="FFFF00"/>
                </a:solidFill>
              </a:rPr>
              <a:t>Methodology</a:t>
            </a:r>
            <a:r>
              <a:rPr lang="sk-SK" sz="3600" b="1" dirty="0">
                <a:solidFill>
                  <a:srgbClr val="FFFF00"/>
                </a:solidFill>
              </a:rPr>
              <a:t> </a:t>
            </a:r>
            <a:br>
              <a:rPr lang="sk-SK" sz="3600" b="1" dirty="0">
                <a:solidFill>
                  <a:srgbClr val="FFFF00"/>
                </a:solidFill>
              </a:rPr>
            </a:br>
            <a:r>
              <a:rPr lang="sk-SK" sz="3600" b="1" dirty="0" err="1">
                <a:solidFill>
                  <a:srgbClr val="FFFF00"/>
                </a:solidFill>
              </a:rPr>
              <a:t>for</a:t>
            </a:r>
            <a:r>
              <a:rPr lang="sk-SK" sz="3600" b="1" dirty="0">
                <a:solidFill>
                  <a:srgbClr val="FFFF00"/>
                </a:solidFill>
              </a:rPr>
              <a:t> </a:t>
            </a:r>
            <a:r>
              <a:rPr lang="sk-SK" sz="3600" b="1" dirty="0" err="1">
                <a:solidFill>
                  <a:srgbClr val="FFFF00"/>
                </a:solidFill>
              </a:rPr>
              <a:t>teachers</a:t>
            </a:r>
            <a:r>
              <a:rPr lang="sk-SK" sz="3600" b="1" dirty="0">
                <a:solidFill>
                  <a:srgbClr val="FFFF00"/>
                </a:solidFill>
              </a:rPr>
              <a:t> of </a:t>
            </a:r>
            <a:r>
              <a:rPr lang="sk-SK" sz="3600" b="1" dirty="0" err="1">
                <a:solidFill>
                  <a:srgbClr val="FFFF00"/>
                </a:solidFill>
              </a:rPr>
              <a:t>English</a:t>
            </a:r>
            <a:endParaRPr lang="en-GB" sz="3600" b="1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4211" y="4522611"/>
            <a:ext cx="6400800" cy="1185333"/>
          </a:xfrm>
        </p:spPr>
        <p:txBody>
          <a:bodyPr/>
          <a:lstStyle/>
          <a:p>
            <a:r>
              <a:rPr lang="sk-SK" b="1" dirty="0"/>
              <a:t>29/07/2019 – 09/08/2019</a:t>
            </a:r>
          </a:p>
          <a:p>
            <a:r>
              <a:rPr lang="sk-SK" b="1" dirty="0" err="1"/>
              <a:t>Edinburgh</a:t>
            </a:r>
            <a:r>
              <a:rPr lang="sk-SK" b="1" dirty="0"/>
              <a:t>, Škótsko (UK)</a:t>
            </a:r>
            <a:endParaRPr lang="en-GB" b="1" dirty="0"/>
          </a:p>
        </p:txBody>
      </p:sp>
      <p:sp>
        <p:nvSpPr>
          <p:cNvPr id="5" name="BlokTextu 4"/>
          <p:cNvSpPr txBox="1"/>
          <p:nvPr/>
        </p:nvSpPr>
        <p:spPr>
          <a:xfrm>
            <a:off x="8997153" y="4522611"/>
            <a:ext cx="2579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b="1" dirty="0"/>
              <a:t>Mgr. Mária </a:t>
            </a:r>
            <a:r>
              <a:rPr lang="sk-SK" b="1" dirty="0" err="1"/>
              <a:t>Vassová</a:t>
            </a:r>
            <a:endParaRPr lang="sk-SK" b="1" dirty="0"/>
          </a:p>
          <a:p>
            <a:pPr algn="r"/>
            <a:r>
              <a:rPr lang="sk-SK" b="1" dirty="0"/>
              <a:t>Gymnázium Snina</a:t>
            </a:r>
            <a:endParaRPr lang="en-GB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684211" y="1033649"/>
            <a:ext cx="11343665" cy="98473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9300" b="1" dirty="0"/>
              <a:t>Projekt: </a:t>
            </a:r>
            <a:br>
              <a:rPr lang="sk-SK" sz="9300" b="1" dirty="0"/>
            </a:br>
            <a:r>
              <a:rPr lang="sk-SK" sz="9300" b="1" dirty="0"/>
              <a:t>Internacionalizácia školy – lepšia perspektíva pre žiakov</a:t>
            </a:r>
            <a:br>
              <a:rPr lang="sk-SK" sz="9300" b="1" dirty="0"/>
            </a:br>
            <a:r>
              <a:rPr lang="sk-SK" sz="2800" b="1" dirty="0"/>
              <a:t/>
            </a:r>
            <a:br>
              <a:rPr lang="sk-SK" sz="2800" b="1" dirty="0"/>
            </a:br>
            <a:r>
              <a:rPr lang="sk-SK" sz="2800" b="1" dirty="0"/>
              <a:t/>
            </a:r>
            <a:br>
              <a:rPr lang="sk-SK" sz="2800" b="1" dirty="0"/>
            </a:br>
            <a:r>
              <a:rPr lang="sk-SK" sz="2800" b="1" dirty="0"/>
              <a:t/>
            </a:r>
            <a:br>
              <a:rPr lang="sk-SK" sz="2800" b="1" dirty="0"/>
            </a:br>
            <a:r>
              <a:rPr lang="sk-SK" sz="2800" b="1" dirty="0"/>
              <a:t/>
            </a:r>
            <a:br>
              <a:rPr lang="sk-SK" sz="2800" b="1" dirty="0"/>
            </a:br>
            <a:endParaRPr lang="en-GB" sz="2800" b="1" dirty="0"/>
          </a:p>
        </p:txBody>
      </p:sp>
      <p:sp>
        <p:nvSpPr>
          <p:cNvPr id="7" name="Podnadpis 2"/>
          <p:cNvSpPr txBox="1">
            <a:spLocks/>
          </p:cNvSpPr>
          <p:nvPr/>
        </p:nvSpPr>
        <p:spPr>
          <a:xfrm>
            <a:off x="684211" y="1688506"/>
            <a:ext cx="7770472" cy="13699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1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sk-SK" b="1"/>
              <a:t>Program Erasmus+</a:t>
            </a:r>
          </a:p>
          <a:p>
            <a:r>
              <a:rPr lang="sk-SK" b="1"/>
              <a:t>Kľúčová akcia KA1 – Vzdelávacia mobilita jednotlivcov</a:t>
            </a:r>
            <a:endParaRPr lang="en-GB" b="1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300" y="5377719"/>
            <a:ext cx="3204346" cy="9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6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5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684211" y="235633"/>
            <a:ext cx="8797413" cy="1579099"/>
          </a:xfrm>
        </p:spPr>
        <p:txBody>
          <a:bodyPr>
            <a:normAutofit/>
          </a:bodyPr>
          <a:lstStyle/>
          <a:p>
            <a:r>
              <a:rPr lang="sk-SK" sz="4000" b="1" dirty="0"/>
              <a:t>Poskytovateľ vzdelávania</a:t>
            </a:r>
            <a:endParaRPr lang="en-GB" sz="4000" b="1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796753" y="2021159"/>
            <a:ext cx="7587591" cy="2846261"/>
          </a:xfrm>
        </p:spPr>
        <p:txBody>
          <a:bodyPr>
            <a:normAutofit fontScale="92500" lnSpcReduction="10000"/>
          </a:bodyPr>
          <a:lstStyle/>
          <a:p>
            <a:r>
              <a:rPr lang="sk-SK" b="1" dirty="0" err="1"/>
              <a:t>English</a:t>
            </a:r>
            <a:r>
              <a:rPr lang="sk-SK" b="1" dirty="0"/>
              <a:t> </a:t>
            </a:r>
            <a:r>
              <a:rPr lang="sk-SK" b="1" dirty="0" err="1"/>
              <a:t>Matters</a:t>
            </a:r>
            <a:r>
              <a:rPr lang="sk-SK" b="1" dirty="0"/>
              <a:t> - spoločnosť, ktorá </a:t>
            </a:r>
          </a:p>
          <a:p>
            <a:pPr marL="342900" indent="-342900">
              <a:buFontTx/>
              <a:buChar char="-"/>
            </a:pPr>
            <a:r>
              <a:rPr lang="sk-SK" b="1" dirty="0"/>
              <a:t>organizuje rôzne medzinárodné kurzy, školenia, semináre    a iné vzdelávacie aktivity v rôznych mestách Európy          už od roku 1999</a:t>
            </a:r>
          </a:p>
          <a:p>
            <a:pPr marL="342900" indent="-342900">
              <a:buFontTx/>
              <a:buChar char="-"/>
            </a:pPr>
            <a:r>
              <a:rPr lang="sk-SK" b="1" dirty="0"/>
              <a:t>podporuje európsky rozmer vzdelávania a výmenu skúseností medzi učiteľmi rôznych európskych krajín</a:t>
            </a:r>
          </a:p>
          <a:p>
            <a:pPr marL="342900" indent="-342900">
              <a:buFontTx/>
              <a:buChar char="-"/>
            </a:pPr>
            <a:r>
              <a:rPr lang="sk-SK" b="1" dirty="0"/>
              <a:t>sprostredkováva jazykové kurzy pre študentov, dospelých, rodiny apod.</a:t>
            </a:r>
          </a:p>
          <a:p>
            <a:pPr marL="342900" indent="-342900">
              <a:buFontTx/>
              <a:buChar char="-"/>
            </a:pPr>
            <a:endParaRPr lang="sk-SK" b="1" dirty="0"/>
          </a:p>
          <a:p>
            <a:pPr marL="342900" indent="-342900">
              <a:buFontTx/>
              <a:buChar char="-"/>
            </a:pPr>
            <a:endParaRPr lang="sk-SK" b="1" dirty="0"/>
          </a:p>
          <a:p>
            <a:pPr marL="342900" indent="-342900">
              <a:buFontTx/>
              <a:buChar char="-"/>
            </a:pPr>
            <a:endParaRPr lang="sk-SK" b="1" dirty="0"/>
          </a:p>
          <a:p>
            <a:pPr marL="342900" indent="-342900">
              <a:buFontTx/>
              <a:buChar char="-"/>
            </a:pPr>
            <a:endParaRPr lang="en-GB" b="1" dirty="0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69" y="4066735"/>
            <a:ext cx="2438400" cy="24384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53" y="5605135"/>
            <a:ext cx="3204346" cy="9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888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t="12512" r="2360" b="16307"/>
          <a:stretch/>
        </p:blipFill>
        <p:spPr>
          <a:xfrm>
            <a:off x="5341403" y="435357"/>
            <a:ext cx="6444000" cy="368987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6" b="13213"/>
          <a:stretch/>
        </p:blipFill>
        <p:spPr>
          <a:xfrm>
            <a:off x="9377279" y="4684882"/>
            <a:ext cx="2556000" cy="192292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8280" y="246453"/>
            <a:ext cx="8001000" cy="833512"/>
          </a:xfrm>
        </p:spPr>
        <p:txBody>
          <a:bodyPr>
            <a:normAutofit/>
          </a:bodyPr>
          <a:lstStyle/>
          <a:p>
            <a:r>
              <a:rPr lang="sk-SK" sz="4000" b="1" dirty="0"/>
              <a:t>Miesto Konania</a:t>
            </a:r>
            <a:endParaRPr lang="en-GB" sz="40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940819" y="5413581"/>
            <a:ext cx="3516922" cy="686493"/>
          </a:xfrm>
        </p:spPr>
        <p:txBody>
          <a:bodyPr>
            <a:noAutofit/>
          </a:bodyPr>
          <a:lstStyle/>
          <a:p>
            <a:r>
              <a:rPr lang="sk-SK" sz="2400" b="1" dirty="0">
                <a:solidFill>
                  <a:srgbClr val="FFFF00"/>
                </a:solidFill>
              </a:rPr>
              <a:t>Jazyková škola </a:t>
            </a:r>
            <a:endParaRPr lang="en-GB" sz="2400" b="1" dirty="0">
              <a:solidFill>
                <a:srgbClr val="FFFF00"/>
              </a:solidFill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8" y="1301925"/>
            <a:ext cx="3780000" cy="5040000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5181352" y="4136307"/>
            <a:ext cx="213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>
                <a:solidFill>
                  <a:srgbClr val="FFFF00"/>
                </a:solidFill>
              </a:rPr>
              <a:t>Edinburgh</a:t>
            </a:r>
            <a:endParaRPr lang="en-GB" sz="2400" dirty="0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52" y="4782346"/>
            <a:ext cx="1728000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40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87264" y="154745"/>
            <a:ext cx="10837228" cy="14253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k-SK" sz="3200" b="1" dirty="0" err="1">
                <a:solidFill>
                  <a:srgbClr val="FFFF00"/>
                </a:solidFill>
              </a:rPr>
              <a:t>English</a:t>
            </a:r>
            <a:r>
              <a:rPr lang="sk-SK" sz="3200" b="1" dirty="0">
                <a:solidFill>
                  <a:srgbClr val="FFFF00"/>
                </a:solidFill>
              </a:rPr>
              <a:t> &amp; </a:t>
            </a:r>
            <a:r>
              <a:rPr lang="sk-SK" sz="3200" b="1" dirty="0" err="1">
                <a:solidFill>
                  <a:srgbClr val="FFFF00"/>
                </a:solidFill>
              </a:rPr>
              <a:t>Methodology</a:t>
            </a:r>
            <a:r>
              <a:rPr lang="sk-SK" sz="3200" b="1" dirty="0">
                <a:solidFill>
                  <a:srgbClr val="FFFF00"/>
                </a:solidFill>
              </a:rPr>
              <a:t> </a:t>
            </a:r>
            <a:r>
              <a:rPr lang="sk-SK" sz="3200" b="1" dirty="0" err="1">
                <a:solidFill>
                  <a:srgbClr val="FFFF00"/>
                </a:solidFill>
              </a:rPr>
              <a:t>for</a:t>
            </a:r>
            <a:r>
              <a:rPr lang="sk-SK" sz="3200" b="1" dirty="0">
                <a:solidFill>
                  <a:srgbClr val="FFFF00"/>
                </a:solidFill>
              </a:rPr>
              <a:t> </a:t>
            </a:r>
            <a:r>
              <a:rPr lang="sk-SK" sz="3200" b="1" dirty="0" err="1">
                <a:solidFill>
                  <a:srgbClr val="FFFF00"/>
                </a:solidFill>
              </a:rPr>
              <a:t>teachers</a:t>
            </a:r>
            <a:r>
              <a:rPr lang="sk-SK" sz="3200" b="1" dirty="0">
                <a:solidFill>
                  <a:srgbClr val="FFFF00"/>
                </a:solidFill>
              </a:rPr>
              <a:t> of </a:t>
            </a:r>
            <a:r>
              <a:rPr lang="sk-SK" sz="3200" b="1" dirty="0" err="1">
                <a:solidFill>
                  <a:srgbClr val="FFFF00"/>
                </a:solidFill>
              </a:rPr>
              <a:t>English</a:t>
            </a:r>
            <a:endParaRPr lang="en-GB" sz="3200" b="1" dirty="0">
              <a:solidFill>
                <a:srgbClr val="FFFF00"/>
              </a:solidFill>
            </a:endParaRPr>
          </a:p>
        </p:txBody>
      </p:sp>
      <p:sp>
        <p:nvSpPr>
          <p:cNvPr id="6" name="Podnadpis 4"/>
          <p:cNvSpPr txBox="1">
            <a:spLocks/>
          </p:cNvSpPr>
          <p:nvPr/>
        </p:nvSpPr>
        <p:spPr>
          <a:xfrm>
            <a:off x="585738" y="1391875"/>
            <a:ext cx="10292933" cy="44549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k-SK" b="1" dirty="0"/>
              <a:t>Vzdelávanie bolo zamerané na rozvoj kompetencií učiteľov anglického jazyka,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b="1" dirty="0"/>
              <a:t>na kreatívne vyučovacie metódy a komunikatívny prístup vo vyučovaní,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b="1" dirty="0"/>
              <a:t>praktické aktivity orientované na študenta,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b="1" dirty="0"/>
              <a:t>aktivity podporujúce skupinovú prácu, kooperatívne vyučovanie, diskusiu, apod.,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b="1" dirty="0"/>
              <a:t>využívanie historických faktov, umeleckých prvkov a literatúry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b="1" dirty="0"/>
              <a:t>aplikovanie hier v rôznych fázach vyučovania,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b="1" dirty="0"/>
              <a:t>projektové aktivity zamerané na spoznávanie škótskej histórie, kultúry a umenia a využitie poznatkov z týchto oblastí vo vyučovaní anglického jazyka.</a:t>
            </a:r>
            <a:endParaRPr lang="en-GB" b="1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1" b="14826"/>
          <a:stretch/>
        </p:blipFill>
        <p:spPr>
          <a:xfrm>
            <a:off x="10237582" y="5379520"/>
            <a:ext cx="1728000" cy="123713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84" y="5716650"/>
            <a:ext cx="3204346" cy="9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2989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91292" y="675870"/>
            <a:ext cx="5066371" cy="77310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3200" b="1" dirty="0">
                <a:solidFill>
                  <a:srgbClr val="FFFF00"/>
                </a:solidFill>
              </a:rPr>
              <a:t>Aktivity v triede</a:t>
            </a:r>
            <a:endParaRPr lang="en-GB" sz="3200" b="1" dirty="0">
              <a:solidFill>
                <a:srgbClr val="FFFF00"/>
              </a:solidFill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47"/>
          <a:stretch/>
        </p:blipFill>
        <p:spPr>
          <a:xfrm>
            <a:off x="5086158" y="154746"/>
            <a:ext cx="6912000" cy="283050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69"/>
          <a:stretch/>
        </p:blipFill>
        <p:spPr>
          <a:xfrm>
            <a:off x="204028" y="2043986"/>
            <a:ext cx="4757937" cy="471723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3"/>
          <a:stretch/>
        </p:blipFill>
        <p:spPr>
          <a:xfrm>
            <a:off x="5086158" y="3146611"/>
            <a:ext cx="5724000" cy="361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057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5" t="37119" r="23834" b="19744"/>
          <a:stretch/>
        </p:blipFill>
        <p:spPr>
          <a:xfrm>
            <a:off x="138952" y="134507"/>
            <a:ext cx="5532186" cy="295835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5" r="8059" b="6930"/>
          <a:stretch/>
        </p:blipFill>
        <p:spPr>
          <a:xfrm>
            <a:off x="138952" y="3206353"/>
            <a:ext cx="6288742" cy="350968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b="12757"/>
          <a:stretch/>
        </p:blipFill>
        <p:spPr>
          <a:xfrm>
            <a:off x="6683188" y="134507"/>
            <a:ext cx="5399460" cy="392650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t="21544" r="19897" b="32054"/>
          <a:stretch/>
        </p:blipFill>
        <p:spPr>
          <a:xfrm>
            <a:off x="6683188" y="4164230"/>
            <a:ext cx="5364000" cy="255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31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1" b="2317"/>
          <a:stretch/>
        </p:blipFill>
        <p:spPr>
          <a:xfrm>
            <a:off x="229391" y="1592300"/>
            <a:ext cx="6120000" cy="5117784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487264" y="352606"/>
            <a:ext cx="5604254" cy="97480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3200" b="1" dirty="0">
                <a:solidFill>
                  <a:srgbClr val="FFFF00"/>
                </a:solidFill>
              </a:rPr>
              <a:t>Projektové aktivity</a:t>
            </a:r>
            <a:endParaRPr lang="en-GB" sz="3200" b="1" dirty="0">
              <a:solidFill>
                <a:srgbClr val="FFFF00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 r="8347" b="17270"/>
          <a:stretch/>
        </p:blipFill>
        <p:spPr>
          <a:xfrm>
            <a:off x="6730341" y="3235829"/>
            <a:ext cx="5328000" cy="347425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t="19393" r="2430" b="18768"/>
          <a:stretch/>
        </p:blipFill>
        <p:spPr>
          <a:xfrm>
            <a:off x="5614341" y="154746"/>
            <a:ext cx="6444000" cy="287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74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87264" y="154745"/>
            <a:ext cx="10837228" cy="14253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sk-SK" sz="3200" b="1" dirty="0">
                <a:solidFill>
                  <a:srgbClr val="FFFF00"/>
                </a:solidFill>
              </a:rPr>
              <a:t>Prínos vzdelávacej aktivity</a:t>
            </a:r>
            <a:endParaRPr lang="en-GB" sz="3200" b="1" dirty="0">
              <a:solidFill>
                <a:srgbClr val="FFFF00"/>
              </a:solidFill>
            </a:endParaRPr>
          </a:p>
        </p:txBody>
      </p:sp>
      <p:sp>
        <p:nvSpPr>
          <p:cNvPr id="6" name="Podnadpis 4"/>
          <p:cNvSpPr txBox="1">
            <a:spLocks/>
          </p:cNvSpPr>
          <p:nvPr/>
        </p:nvSpPr>
        <p:spPr>
          <a:xfrm>
            <a:off x="487264" y="867439"/>
            <a:ext cx="9893865" cy="52844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sk-SK" b="1" dirty="0"/>
              <a:t>rozšírenie a upevnenie odborných, jazykových a sociálnych kompetencií učiteľa → profesijný rozvoj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b="1" dirty="0"/>
              <a:t>nové kreatívne vyučovacie metódy a aktivity zvyšujúce motiváciu žiakov, podporujúce komunikáciu a vyššiu angažovanosť žiakov na hodinách → vyššia efektivita vyučovania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b="1" dirty="0"/>
              <a:t>projektové aktivity zamerané na využívanie historických faktov, umeleckých prvkov a poznatkov z umenia a literatúry vo vyučovaní anglického jazyka → CLIL, </a:t>
            </a:r>
            <a:r>
              <a:rPr lang="sk-SK" b="1" dirty="0" err="1"/>
              <a:t>medzipredmetové</a:t>
            </a:r>
            <a:r>
              <a:rPr lang="sk-SK" b="1" dirty="0"/>
              <a:t> vzťahy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b="1" dirty="0"/>
              <a:t>šírenie nadobudnutých vedomostí a skúsenosti medzi ostatných zamestnancov školy → motivácia a podpora celoživotného vzdelávania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b="1" dirty="0"/>
              <a:t>nové kontakty s učiteľmi z rôznych krajín EU → možnosť ďalšej spolupráce   v oblasti medzinárodných projektov </a:t>
            </a:r>
            <a:endParaRPr lang="en-GB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1" b="14826"/>
          <a:stretch/>
        </p:blipFill>
        <p:spPr>
          <a:xfrm>
            <a:off x="10282268" y="5432612"/>
            <a:ext cx="1728000" cy="123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512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1268" y="5859995"/>
            <a:ext cx="2772000" cy="77995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4440"/>
          <a:stretch/>
        </p:blipFill>
        <p:spPr>
          <a:xfrm>
            <a:off x="7329268" y="211035"/>
            <a:ext cx="4644000" cy="358219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12157" r="7511" b="20626"/>
          <a:stretch/>
        </p:blipFill>
        <p:spPr>
          <a:xfrm>
            <a:off x="219499" y="2923622"/>
            <a:ext cx="7517732" cy="3716330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1119621" y="2002134"/>
            <a:ext cx="4923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rgbClr val="002060"/>
                </a:solidFill>
              </a:rPr>
              <a:t>Certifikát potvrdzujúci nadobudnutie profesijných kompetencií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183707" y="369205"/>
            <a:ext cx="6947783" cy="14253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sk-SK" sz="3200" b="1" dirty="0" err="1">
                <a:solidFill>
                  <a:srgbClr val="FFFF00"/>
                </a:solidFill>
              </a:rPr>
              <a:t>English</a:t>
            </a:r>
            <a:r>
              <a:rPr lang="sk-SK" sz="3200" b="1" dirty="0">
                <a:solidFill>
                  <a:srgbClr val="FFFF00"/>
                </a:solidFill>
              </a:rPr>
              <a:t> &amp; </a:t>
            </a:r>
            <a:r>
              <a:rPr lang="sk-SK" sz="3200" b="1" dirty="0" err="1">
                <a:solidFill>
                  <a:srgbClr val="FFFF00"/>
                </a:solidFill>
              </a:rPr>
              <a:t>Methodology</a:t>
            </a:r>
            <a:r>
              <a:rPr lang="sk-SK" sz="32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sk-SK" sz="3200" b="1" dirty="0" err="1">
                <a:solidFill>
                  <a:srgbClr val="FFFF00"/>
                </a:solidFill>
              </a:rPr>
              <a:t>for</a:t>
            </a:r>
            <a:r>
              <a:rPr lang="sk-SK" sz="3200" b="1" dirty="0">
                <a:solidFill>
                  <a:srgbClr val="FFFF00"/>
                </a:solidFill>
              </a:rPr>
              <a:t> </a:t>
            </a:r>
            <a:r>
              <a:rPr lang="sk-SK" sz="3200" b="1" dirty="0" err="1">
                <a:solidFill>
                  <a:srgbClr val="FFFF00"/>
                </a:solidFill>
              </a:rPr>
              <a:t>teachers</a:t>
            </a:r>
            <a:r>
              <a:rPr lang="sk-SK" sz="3200" b="1" dirty="0">
                <a:solidFill>
                  <a:srgbClr val="FFFF00"/>
                </a:solidFill>
              </a:rPr>
              <a:t> of </a:t>
            </a:r>
            <a:r>
              <a:rPr lang="sk-SK" sz="3200" b="1" dirty="0" err="1">
                <a:solidFill>
                  <a:srgbClr val="FFFF00"/>
                </a:solidFill>
              </a:rPr>
              <a:t>English</a:t>
            </a:r>
            <a:endParaRPr lang="en-GB" sz="3200" b="1" dirty="0">
              <a:solidFill>
                <a:srgbClr val="FFFF00"/>
              </a:solidFill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1" b="15449"/>
          <a:stretch/>
        </p:blipFill>
        <p:spPr>
          <a:xfrm>
            <a:off x="7923268" y="4149775"/>
            <a:ext cx="1728000" cy="126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45673"/>
      </p:ext>
    </p:extLst>
  </p:cSld>
  <p:clrMapOvr>
    <a:masterClrMapping/>
  </p:clrMapOvr>
</p:sld>
</file>

<file path=ppt/theme/theme1.xml><?xml version="1.0" encoding="utf-8"?>
<a:theme xmlns:a="http://schemas.openxmlformats.org/drawingml/2006/main" name="Výsek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240</TotalTime>
  <Words>220</Words>
  <Application>Microsoft Office PowerPoint</Application>
  <PresentationFormat>Širokouhlá</PresentationFormat>
  <Paragraphs>38</Paragraphs>
  <Slides>9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4" baseType="lpstr">
      <vt:lpstr>Calibri</vt:lpstr>
      <vt:lpstr>Century Gothic</vt:lpstr>
      <vt:lpstr>Wingdings</vt:lpstr>
      <vt:lpstr>Wingdings 3</vt:lpstr>
      <vt:lpstr>Výsek</vt:lpstr>
      <vt:lpstr>English &amp; Methodology  for teachers of English</vt:lpstr>
      <vt:lpstr>Poskytovateľ vzdelávania</vt:lpstr>
      <vt:lpstr>Miesto Konania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&amp; Methodology  for teachers</dc:title>
  <dc:creator>Ucitel</dc:creator>
  <cp:lastModifiedBy>Admin</cp:lastModifiedBy>
  <cp:revision>30</cp:revision>
  <dcterms:created xsi:type="dcterms:W3CDTF">2019-08-20T12:38:27Z</dcterms:created>
  <dcterms:modified xsi:type="dcterms:W3CDTF">2019-08-27T16:45:00Z</dcterms:modified>
</cp:coreProperties>
</file>